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6"/>
  </p:notesMasterIdLst>
  <p:handoutMasterIdLst>
    <p:handoutMasterId r:id="rId17"/>
  </p:handoutMasterIdLst>
  <p:sldIdLst>
    <p:sldId id="591" r:id="rId5"/>
    <p:sldId id="592" r:id="rId6"/>
    <p:sldId id="593" r:id="rId7"/>
    <p:sldId id="307" r:id="rId8"/>
    <p:sldId id="598" r:id="rId9"/>
    <p:sldId id="595" r:id="rId10"/>
    <p:sldId id="599" r:id="rId11"/>
    <p:sldId id="600" r:id="rId12"/>
    <p:sldId id="596" r:id="rId13"/>
    <p:sldId id="597" r:id="rId14"/>
    <p:sldId id="304" r:id="rId15"/>
  </p:sldIdLst>
  <p:sldSz cx="9144000" cy="5143500" type="screen16x9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y Alvarsson" initials="BA" lastIdx="1" clrIdx="0">
    <p:extLst>
      <p:ext uri="{19B8F6BF-5375-455C-9EA6-DF929625EA0E}">
        <p15:presenceInfo xmlns:p15="http://schemas.microsoft.com/office/powerpoint/2012/main" userId="S::billy.alvarsson@ri.se::095892b4-8695-4205-92ad-aa733b8a1c64" providerId="AD"/>
      </p:ext>
    </p:extLst>
  </p:cmAuthor>
  <p:cmAuthor id="2" name="Alann André" initials="AA" lastIdx="1" clrIdx="1">
    <p:extLst>
      <p:ext uri="{19B8F6BF-5375-455C-9EA6-DF929625EA0E}">
        <p15:presenceInfo xmlns:p15="http://schemas.microsoft.com/office/powerpoint/2012/main" userId="S::alann.andre@ri.se::e30c7ec4-fd0e-418b-bf03-7e93de9f2a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044"/>
    <a:srgbClr val="11A0A0"/>
    <a:srgbClr val="FFFF99"/>
    <a:srgbClr val="0F3C52"/>
    <a:srgbClr val="EF969A"/>
    <a:srgbClr val="BE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92" autoAdjust="0"/>
    <p:restoredTop sz="95477" autoAdjust="0"/>
  </p:normalViewPr>
  <p:slideViewPr>
    <p:cSldViewPr snapToGrid="0" snapToObjects="1">
      <p:cViewPr varScale="1">
        <p:scale>
          <a:sx n="153" d="100"/>
          <a:sy n="153" d="100"/>
        </p:scale>
        <p:origin x="1843" y="110"/>
      </p:cViewPr>
      <p:guideLst>
        <p:guide orient="horz" pos="1620"/>
        <p:guide pos="2880"/>
        <p:guide orient="horz" pos="1654"/>
      </p:guideLst>
    </p:cSldViewPr>
  </p:slideViewPr>
  <p:outlineViewPr>
    <p:cViewPr>
      <p:scale>
        <a:sx n="33" d="100"/>
        <a:sy n="33" d="100"/>
      </p:scale>
      <p:origin x="0" y="11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8813834-C992-874A-999B-F3494857357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B5CF82C-9912-8E4D-BE02-601DCFAB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1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37CB8CD-03A1-B843-8A46-D4867E69E605}" type="datetimeFigureOut">
              <a:rPr lang="en-US" smtClean="0"/>
              <a:t>10/7/2024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7F982C5-7E37-5C4D-97D7-010A44D02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3078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700"/>
              </a:spcBef>
            </a:pPr>
            <a:endParaRPr lang="sv-SE" sz="8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996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423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lju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7239000" cy="5143500"/>
          </a:xfrm>
          <a:noFill/>
        </p:spPr>
        <p:txBody>
          <a:bodyPr lIns="152400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5200" b="0">
                <a:solidFill>
                  <a:srgbClr val="DF235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1">
                <a:solidFill>
                  <a:srgbClr val="DF2351"/>
                </a:solidFill>
              </a:defRPr>
            </a:lvl2pPr>
            <a:lvl3pPr marL="0" indent="0">
              <a:spcBef>
                <a:spcPts val="1000"/>
              </a:spcBef>
              <a:buNone/>
              <a:defRPr sz="1800" b="1">
                <a:solidFill>
                  <a:srgbClr val="DF2351"/>
                </a:solidFill>
              </a:defRPr>
            </a:lvl3pPr>
            <a:lvl4pPr marL="0" indent="0">
              <a:spcBef>
                <a:spcPts val="1600"/>
              </a:spcBef>
              <a:buNone/>
              <a:defRPr sz="1400" b="0">
                <a:solidFill>
                  <a:srgbClr val="DF2351"/>
                </a:solidFill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rgbClr val="DF2351"/>
                </a:solidFill>
              </a:defRPr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153400" y="361949"/>
            <a:ext cx="685800" cy="881939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5651015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graf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762000"/>
            <a:ext cx="2286000" cy="78105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/>
              <a:t>Addera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000" y="1714500"/>
            <a:ext cx="2286000" cy="2590800"/>
          </a:xfrm>
        </p:spPr>
        <p:txBody>
          <a:bodyPr/>
          <a:lstStyle>
            <a:lvl1pPr>
              <a:lnSpc>
                <a:spcPct val="110000"/>
              </a:lnSpc>
              <a:spcBef>
                <a:spcPts val="800"/>
              </a:spcBef>
              <a:defRPr sz="1400"/>
            </a:lvl1pPr>
            <a:lvl2pPr>
              <a:lnSpc>
                <a:spcPct val="110000"/>
              </a:lnSpc>
              <a:spcBef>
                <a:spcPts val="800"/>
              </a:spcBef>
              <a:defRPr sz="1400"/>
            </a:lvl2pPr>
            <a:lvl3pPr>
              <a:lnSpc>
                <a:spcPct val="110000"/>
              </a:lnSpc>
              <a:spcBef>
                <a:spcPts val="800"/>
              </a:spcBef>
              <a:defRPr sz="1200"/>
            </a:lvl3pPr>
            <a:lvl4pPr>
              <a:lnSpc>
                <a:spcPct val="110000"/>
              </a:lnSpc>
              <a:spcBef>
                <a:spcPts val="800"/>
              </a:spcBef>
              <a:defRPr sz="1200"/>
            </a:lvl4pPr>
            <a:lvl5pPr>
              <a:lnSpc>
                <a:spcPct val="110000"/>
              </a:lnSpc>
              <a:spcBef>
                <a:spcPts val="800"/>
              </a:spcBef>
              <a:defRPr sz="1000"/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3810000" y="762000"/>
            <a:ext cx="4572000" cy="3543300"/>
          </a:xfr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defRPr/>
            </a:lvl1pPr>
            <a:lvl2pPr>
              <a:lnSpc>
                <a:spcPct val="110000"/>
              </a:lnSpc>
              <a:spcBef>
                <a:spcPts val="1200"/>
              </a:spcBef>
              <a:defRPr/>
            </a:lvl2pPr>
            <a:lvl3pPr>
              <a:lnSpc>
                <a:spcPct val="110000"/>
              </a:lnSpc>
              <a:spcBef>
                <a:spcPts val="1200"/>
              </a:spcBef>
              <a:defRPr/>
            </a:lvl3pPr>
            <a:lvl4pPr>
              <a:lnSpc>
                <a:spcPct val="110000"/>
              </a:lnSpc>
              <a:spcBef>
                <a:spcPts val="1200"/>
              </a:spcBef>
              <a:defRPr/>
            </a:lvl4pPr>
            <a:lvl5pPr>
              <a:lnSpc>
                <a:spcPct val="1100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995265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graf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762000"/>
            <a:ext cx="2286000" cy="78105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/>
              <a:t>Addera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0" y="1714500"/>
            <a:ext cx="2286000" cy="2590800"/>
          </a:xfrm>
        </p:spPr>
        <p:txBody>
          <a:bodyPr/>
          <a:lstStyle>
            <a:lvl1pPr>
              <a:lnSpc>
                <a:spcPct val="110000"/>
              </a:lnSpc>
              <a:spcBef>
                <a:spcPts val="800"/>
              </a:spcBef>
              <a:defRPr sz="1400"/>
            </a:lvl1pPr>
            <a:lvl2pPr>
              <a:lnSpc>
                <a:spcPct val="110000"/>
              </a:lnSpc>
              <a:spcBef>
                <a:spcPts val="800"/>
              </a:spcBef>
              <a:defRPr sz="1400"/>
            </a:lvl2pPr>
            <a:lvl3pPr>
              <a:lnSpc>
                <a:spcPct val="110000"/>
              </a:lnSpc>
              <a:spcBef>
                <a:spcPts val="800"/>
              </a:spcBef>
              <a:defRPr sz="1200"/>
            </a:lvl3pPr>
            <a:lvl4pPr>
              <a:lnSpc>
                <a:spcPct val="110000"/>
              </a:lnSpc>
              <a:spcBef>
                <a:spcPts val="800"/>
              </a:spcBef>
              <a:defRPr sz="1200"/>
            </a:lvl4pPr>
            <a:lvl5pPr>
              <a:lnSpc>
                <a:spcPct val="110000"/>
              </a:lnSpc>
              <a:spcBef>
                <a:spcPts val="800"/>
              </a:spcBef>
              <a:defRPr sz="1000"/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762000" y="762000"/>
            <a:ext cx="4572000" cy="3543300"/>
          </a:xfr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defRPr/>
            </a:lvl1pPr>
            <a:lvl2pPr>
              <a:lnSpc>
                <a:spcPct val="110000"/>
              </a:lnSpc>
              <a:spcBef>
                <a:spcPts val="1200"/>
              </a:spcBef>
              <a:defRPr/>
            </a:lvl2pPr>
            <a:lvl3pPr>
              <a:lnSpc>
                <a:spcPct val="110000"/>
              </a:lnSpc>
              <a:spcBef>
                <a:spcPts val="1200"/>
              </a:spcBef>
              <a:defRPr/>
            </a:lvl3pPr>
            <a:lvl4pPr>
              <a:lnSpc>
                <a:spcPct val="110000"/>
              </a:lnSpc>
              <a:spcBef>
                <a:spcPts val="1200"/>
              </a:spcBef>
              <a:defRPr/>
            </a:lvl4pPr>
            <a:lvl5pPr>
              <a:lnSpc>
                <a:spcPct val="1100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39610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, lju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016000" y="762000"/>
            <a:ext cx="7112000" cy="3619500"/>
          </a:xfrm>
        </p:spPr>
        <p:txBody>
          <a:bodyPr bIns="0" anchor="ctr" anchorCtr="0"/>
          <a:lstStyle>
            <a:lvl1pPr marL="0" indent="0" algn="l">
              <a:lnSpc>
                <a:spcPct val="80000"/>
              </a:lnSpc>
              <a:spcBef>
                <a:spcPts val="800"/>
              </a:spcBef>
              <a:buNone/>
              <a:defRPr sz="6000" b="0">
                <a:solidFill>
                  <a:schemeClr val="accent2"/>
                </a:solidFill>
                <a:latin typeface="+mj-lt"/>
              </a:defRPr>
            </a:lvl1pPr>
            <a:lvl2pPr marL="0" indent="0" algn="l">
              <a:lnSpc>
                <a:spcPct val="80000"/>
              </a:lnSpc>
              <a:spcBef>
                <a:spcPts val="160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2pPr>
            <a:lvl3pPr marL="0" indent="0" algn="l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accent2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accent2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600"/>
              </a:spcBef>
              <a:buNone/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</p:spTree>
    <p:extLst>
      <p:ext uri="{BB962C8B-B14F-4D97-AF65-F5344CB8AC3E}">
        <p14:creationId xmlns:p14="http://schemas.microsoft.com/office/powerpoint/2010/main" val="491862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, 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016000" y="762000"/>
            <a:ext cx="7112000" cy="3619500"/>
          </a:xfrm>
        </p:spPr>
        <p:txBody>
          <a:bodyPr bIns="0" anchor="ctr" anchorCtr="0"/>
          <a:lstStyle>
            <a:lvl1pPr marL="0" indent="0" algn="l">
              <a:lnSpc>
                <a:spcPct val="80000"/>
              </a:lnSpc>
              <a:spcBef>
                <a:spcPts val="800"/>
              </a:spcBef>
              <a:buNone/>
              <a:defRPr sz="6000" b="0">
                <a:solidFill>
                  <a:srgbClr val="FFF0B0"/>
                </a:solidFill>
                <a:latin typeface="+mj-lt"/>
              </a:defRPr>
            </a:lvl1pPr>
            <a:lvl2pPr marL="0" indent="0" algn="l">
              <a:lnSpc>
                <a:spcPct val="80000"/>
              </a:lnSpc>
              <a:spcBef>
                <a:spcPts val="1600"/>
              </a:spcBef>
              <a:buNone/>
              <a:defRPr sz="1800">
                <a:solidFill>
                  <a:srgbClr val="FFF0B0"/>
                </a:solidFill>
                <a:latin typeface="+mj-lt"/>
              </a:defRPr>
            </a:lvl2pPr>
            <a:lvl3pPr marL="0" indent="0" algn="l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rgbClr val="FFF0B0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rgbClr val="FFF0B0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600"/>
              </a:spcBef>
              <a:buNone/>
              <a:defRPr sz="1200">
                <a:solidFill>
                  <a:srgbClr val="FFF0B0"/>
                </a:solidFill>
              </a:defRPr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</p:spTree>
    <p:extLst>
      <p:ext uri="{BB962C8B-B14F-4D97-AF65-F5344CB8AC3E}">
        <p14:creationId xmlns:p14="http://schemas.microsoft.com/office/powerpoint/2010/main" val="3467803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,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sv-SE" noProof="0" dirty="0"/>
              <a:t>Addera rubrik</a:t>
            </a:r>
            <a:br>
              <a:rPr lang="sv-SE" noProof="0" dirty="0"/>
            </a:b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771651"/>
            <a:ext cx="3327400" cy="28229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71651"/>
            <a:ext cx="3327400" cy="28229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RISE</a:t>
            </a:r>
            <a:endParaRPr lang="sv-S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/>
              <a:t>Addera rubrik</a:t>
            </a:r>
            <a:br>
              <a:rPr lang="sv-SE" noProof="0" dirty="0"/>
            </a:br>
            <a:endParaRPr lang="sv-SE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762000" y="762000"/>
            <a:ext cx="7620000" cy="35433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8878835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762000" y="3028952"/>
            <a:ext cx="2438400" cy="2133917"/>
          </a:xfrm>
          <a:solidFill>
            <a:srgbClr val="FFFFFF"/>
          </a:solidFill>
        </p:spPr>
        <p:txBody>
          <a:bodyPr wrap="square" lIns="330200" tIns="228600" rIns="330200" bIns="279400">
            <a:spAutoFit/>
          </a:bodyPr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600" b="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600" b="0"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600" b="0">
                <a:latin typeface="+mj-lt"/>
              </a:defRPr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85704138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, 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762000"/>
            <a:ext cx="7112000" cy="3543300"/>
          </a:xfrm>
        </p:spPr>
        <p:txBody>
          <a:bodyPr bIns="25400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400" b="1">
                <a:latin typeface="Roboto Mono"/>
                <a:cs typeface="Roboto Mono"/>
              </a:defRPr>
            </a:lvl1pPr>
            <a:lvl2pPr marL="0" indent="0">
              <a:spcBef>
                <a:spcPts val="0"/>
              </a:spcBef>
              <a:buNone/>
              <a:defRPr sz="1100">
                <a:latin typeface="Roboto Mono"/>
                <a:cs typeface="Roboto Mono"/>
              </a:defRPr>
            </a:lvl2pPr>
            <a:lvl3pPr marL="0" indent="0">
              <a:spcBef>
                <a:spcPts val="0"/>
              </a:spcBef>
              <a:buNone/>
              <a:defRPr sz="900">
                <a:latin typeface="Roboto Mono"/>
                <a:cs typeface="Roboto Mono"/>
              </a:defRPr>
            </a:lvl3pPr>
            <a:lvl4pPr marL="0" indent="0">
              <a:spcBef>
                <a:spcPts val="0"/>
              </a:spcBef>
              <a:buNone/>
              <a:defRPr sz="800">
                <a:latin typeface="Roboto Mono"/>
                <a:cs typeface="Roboto Mono"/>
              </a:defRPr>
            </a:lvl4pPr>
            <a:lvl5pPr marL="0" indent="0">
              <a:spcBef>
                <a:spcPts val="0"/>
              </a:spcBef>
              <a:buNone/>
              <a:defRPr sz="600">
                <a:latin typeface="Roboto Mono"/>
                <a:cs typeface="Roboto Mono"/>
              </a:defRPr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16000" y="4305300"/>
            <a:ext cx="711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latin typeface="Roboto Mono"/>
                <a:cs typeface="Roboto Mono"/>
              </a:rPr>
              <a:t>Research Institutes of Sweden AB</a:t>
            </a:r>
            <a:r>
              <a:rPr lang="en-US" sz="800" dirty="0">
                <a:latin typeface="Roboto Mono"/>
                <a:cs typeface="Roboto Mono"/>
              </a:rPr>
              <a:t> ·</a:t>
            </a:r>
            <a:r>
              <a:rPr lang="en-US" sz="800" baseline="0" dirty="0">
                <a:latin typeface="Roboto Mono"/>
                <a:cs typeface="Roboto Mono"/>
              </a:rPr>
              <a:t>  </a:t>
            </a:r>
            <a:r>
              <a:rPr lang="hu-HU" sz="800" baseline="0" dirty="0">
                <a:latin typeface="Roboto Mono"/>
                <a:cs typeface="Roboto Mono"/>
              </a:rPr>
              <a:t>010-516 50 00 · info@ri.se · </a:t>
            </a:r>
            <a:r>
              <a:rPr lang="en-US" sz="800" dirty="0" err="1">
                <a:latin typeface="Roboto Mono"/>
                <a:cs typeface="Roboto Mono"/>
              </a:rPr>
              <a:t>ri.se</a:t>
            </a:r>
            <a:endParaRPr lang="en-US" sz="800" dirty="0">
              <a:latin typeface="Roboto Mono"/>
              <a:cs typeface="Roboto Mono"/>
            </a:endParaRP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err="1">
                <a:latin typeface="Roboto Mono"/>
                <a:cs typeface="Roboto Mono"/>
              </a:rPr>
              <a:t>Besöksadress</a:t>
            </a:r>
            <a:r>
              <a:rPr lang="en-US" sz="800" dirty="0">
                <a:latin typeface="Roboto Mono"/>
                <a:cs typeface="Roboto Mono"/>
              </a:rPr>
              <a:t>: </a:t>
            </a:r>
            <a:r>
              <a:rPr lang="en-US" sz="800" dirty="0" err="1">
                <a:latin typeface="Roboto Mono"/>
                <a:cs typeface="Roboto Mono"/>
              </a:rPr>
              <a:t>Lindholmspiren</a:t>
            </a:r>
            <a:r>
              <a:rPr lang="en-US" sz="800" dirty="0">
                <a:latin typeface="Roboto Mono"/>
                <a:cs typeface="Roboto Mono"/>
              </a:rPr>
              <a:t> 7 A, 417 56 </a:t>
            </a:r>
            <a:r>
              <a:rPr lang="en-US" sz="800" dirty="0" err="1">
                <a:latin typeface="Roboto Mono"/>
                <a:cs typeface="Roboto Mono"/>
              </a:rPr>
              <a:t>Göteborg</a:t>
            </a:r>
            <a:r>
              <a:rPr lang="en-US" sz="800" dirty="0">
                <a:latin typeface="Roboto Mono"/>
                <a:cs typeface="Roboto Mono"/>
              </a:rPr>
              <a:t> · </a:t>
            </a:r>
            <a:r>
              <a:rPr lang="en-US" sz="800" dirty="0" err="1">
                <a:latin typeface="Roboto Mono"/>
                <a:cs typeface="Roboto Mono"/>
              </a:rPr>
              <a:t>Postadress</a:t>
            </a:r>
            <a:r>
              <a:rPr lang="en-US" sz="800" dirty="0">
                <a:latin typeface="Roboto Mono"/>
                <a:cs typeface="Roboto Mono"/>
              </a:rPr>
              <a:t>: Box 857, 501 15 </a:t>
            </a:r>
            <a:r>
              <a:rPr lang="en-US" sz="800" dirty="0" err="1">
                <a:latin typeface="Roboto Mono"/>
                <a:cs typeface="Roboto Mono"/>
              </a:rPr>
              <a:t>Borås</a:t>
            </a:r>
            <a:endParaRPr lang="en-US" sz="800" dirty="0">
              <a:latin typeface="Roboto Mono"/>
              <a:cs typeface="Roboto Mono"/>
            </a:endParaRPr>
          </a:p>
        </p:txBody>
      </p:sp>
      <p:pic>
        <p:nvPicPr>
          <p:cNvPr id="8" name="Picture 7" descr="RISE_BLACK+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61950"/>
            <a:ext cx="685800" cy="88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598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7239000" cy="5143500"/>
          </a:xfrm>
          <a:noFill/>
        </p:spPr>
        <p:txBody>
          <a:bodyPr lIns="152400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52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1000"/>
              </a:spcBef>
              <a:buNone/>
              <a:defRPr sz="1800" b="1">
                <a:solidFill>
                  <a:schemeClr val="bg1"/>
                </a:solidFill>
              </a:defRPr>
            </a:lvl3pPr>
            <a:lvl4pPr marL="0" indent="0">
              <a:spcBef>
                <a:spcPts val="160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153400" y="361949"/>
            <a:ext cx="685800" cy="881939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124121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50938" y="771526"/>
            <a:ext cx="6840000" cy="3600449"/>
          </a:xfrm>
        </p:spPr>
        <p:txBody>
          <a:bodyPr bIns="25400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400" b="1">
                <a:latin typeface="Roboto Mono"/>
                <a:cs typeface="Roboto Mono"/>
              </a:defRPr>
            </a:lvl1pPr>
            <a:lvl2pPr marL="0" indent="0">
              <a:spcBef>
                <a:spcPts val="0"/>
              </a:spcBef>
              <a:buNone/>
              <a:defRPr sz="1100">
                <a:latin typeface="Roboto Mono"/>
                <a:cs typeface="Roboto Mono"/>
              </a:defRPr>
            </a:lvl2pPr>
            <a:lvl3pPr marL="0" indent="0">
              <a:spcBef>
                <a:spcPts val="0"/>
              </a:spcBef>
              <a:buNone/>
              <a:defRPr sz="900">
                <a:latin typeface="Roboto Mono"/>
                <a:cs typeface="Roboto Mono"/>
              </a:defRPr>
            </a:lvl3pPr>
            <a:lvl4pPr marL="0" indent="0">
              <a:spcBef>
                <a:spcPts val="0"/>
              </a:spcBef>
              <a:buNone/>
              <a:defRPr sz="800">
                <a:latin typeface="Roboto Mono"/>
                <a:cs typeface="Roboto Mono"/>
              </a:defRPr>
            </a:lvl4pPr>
            <a:lvl5pPr marL="0" indent="0">
              <a:spcBef>
                <a:spcPts val="0"/>
              </a:spcBef>
              <a:buNone/>
              <a:defRPr sz="600">
                <a:latin typeface="Roboto Mono"/>
                <a:cs typeface="Roboto Mono"/>
              </a:defRPr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79388" y="4856659"/>
            <a:ext cx="7111999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latin typeface="Roboto Mono"/>
                <a:cs typeface="Roboto Mono"/>
              </a:rPr>
              <a:t>RISE</a:t>
            </a:r>
            <a:r>
              <a:rPr lang="sv-SE" sz="800" dirty="0"/>
              <a:t> — </a:t>
            </a:r>
            <a:r>
              <a:rPr lang="en-US" sz="800" b="1" dirty="0">
                <a:latin typeface="Roboto Mono"/>
                <a:cs typeface="Roboto Mono"/>
              </a:rPr>
              <a:t>Research Institutes of Sweden AB</a:t>
            </a:r>
            <a:r>
              <a:rPr lang="en-US" sz="800" dirty="0">
                <a:latin typeface="Roboto Mono"/>
                <a:cs typeface="Roboto Mono"/>
              </a:rPr>
              <a:t> ·</a:t>
            </a:r>
            <a:r>
              <a:rPr lang="en-US" sz="800" baseline="0" dirty="0">
                <a:latin typeface="Roboto Mono"/>
                <a:cs typeface="Roboto Mono"/>
              </a:rPr>
              <a:t> </a:t>
            </a:r>
            <a:r>
              <a:rPr lang="hu-HU" sz="800" baseline="0" dirty="0">
                <a:latin typeface="Roboto Mono"/>
                <a:cs typeface="Roboto Mono"/>
              </a:rPr>
              <a:t>info@ri.se · </a:t>
            </a:r>
            <a:r>
              <a:rPr lang="en-US" sz="800" dirty="0" err="1">
                <a:latin typeface="Roboto Mono"/>
                <a:cs typeface="Roboto Mono"/>
              </a:rPr>
              <a:t>ri.se</a:t>
            </a:r>
            <a:endParaRPr lang="en-US" sz="800" dirty="0">
              <a:latin typeface="Roboto Mono"/>
              <a:cs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1628028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>
          <p15:clr>
            <a:srgbClr val="FBAE40"/>
          </p15:clr>
        </p15:guide>
        <p15:guide id="2" pos="503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Dark">
    <p:bg>
      <p:bgPr>
        <a:solidFill>
          <a:srgbClr val="0E4D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eft">
            <a:extLst>
              <a:ext uri="{FF2B5EF4-FFF2-40B4-BE49-F238E27FC236}">
                <a16:creationId xmlns:a16="http://schemas.microsoft.com/office/drawing/2014/main" id="{BC8F45E0-A57C-DF42-8B0F-7DDC40A7B4F9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313765" y="1405"/>
            <a:ext cx="313765" cy="5143081"/>
          </a:xfrm>
          <a:prstGeom prst="rect">
            <a:avLst/>
          </a:prstGeom>
        </p:spPr>
      </p:pic>
      <p:pic>
        <p:nvPicPr>
          <p:cNvPr id="15" name="Bottom">
            <a:extLst>
              <a:ext uri="{FF2B5EF4-FFF2-40B4-BE49-F238E27FC236}">
                <a16:creationId xmlns:a16="http://schemas.microsoft.com/office/drawing/2014/main" id="{251680F7-465A-444C-B625-70AE246D244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5144486"/>
            <a:ext cx="9144033" cy="317474"/>
          </a:xfrm>
          <a:prstGeom prst="rect">
            <a:avLst/>
          </a:prstGeom>
        </p:spPr>
      </p:pic>
      <p:pic>
        <p:nvPicPr>
          <p:cNvPr id="17" name="Right">
            <a:extLst>
              <a:ext uri="{FF2B5EF4-FFF2-40B4-BE49-F238E27FC236}">
                <a16:creationId xmlns:a16="http://schemas.microsoft.com/office/drawing/2014/main" id="{E19CCD0F-1E39-CE4F-8DC7-DE3EA8C4F69C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 flipH="1">
            <a:off x="9147769" y="1405"/>
            <a:ext cx="313765" cy="5143081"/>
          </a:xfrm>
          <a:prstGeom prst="rect">
            <a:avLst/>
          </a:prstGeom>
        </p:spPr>
      </p:pic>
      <p:pic>
        <p:nvPicPr>
          <p:cNvPr id="18" name="Top">
            <a:extLst>
              <a:ext uri="{FF2B5EF4-FFF2-40B4-BE49-F238E27FC236}">
                <a16:creationId xmlns:a16="http://schemas.microsoft.com/office/drawing/2014/main" id="{63A02D37-9417-D740-B642-8CA322DEE7C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17474"/>
            <a:ext cx="9144033" cy="317474"/>
          </a:xfrm>
          <a:prstGeom prst="rect">
            <a:avLst/>
          </a:prstGeom>
        </p:spPr>
      </p:pic>
      <p:sp>
        <p:nvSpPr>
          <p:cNvPr id="2" name="Date Placeholder">
            <a:extLst>
              <a:ext uri="{FF2B5EF4-FFF2-40B4-BE49-F238E27FC236}">
                <a16:creationId xmlns:a16="http://schemas.microsoft.com/office/drawing/2014/main" id="{133B0F31-52E7-E84D-BF4C-CB8AC96D05A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09650" y="5397061"/>
            <a:ext cx="763050" cy="1904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26A39FE3-1F53-1B45-9163-2EB24EE8EC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1947" y="5397061"/>
            <a:ext cx="3047703" cy="1904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2629D637-758F-9946-B33C-62F15791C2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0501" y="5397061"/>
            <a:ext cx="571149" cy="1904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Instruktioner">
            <a:extLst>
              <a:ext uri="{FF2B5EF4-FFF2-40B4-BE49-F238E27FC236}">
                <a16:creationId xmlns:a16="http://schemas.microsoft.com/office/drawing/2014/main" id="{2E9EE94F-CFB2-AB43-A490-ED50BAE5B70A}"/>
              </a:ext>
            </a:extLst>
          </p:cNvPr>
          <p:cNvSpPr txBox="1">
            <a:spLocks/>
          </p:cNvSpPr>
          <p:nvPr userDrawn="1"/>
        </p:nvSpPr>
        <p:spPr>
          <a:xfrm>
            <a:off x="-2603509" y="14637"/>
            <a:ext cx="2286350" cy="3307091"/>
          </a:xfrm>
          <a:prstGeom prst="rect">
            <a:avLst/>
          </a:prstGeom>
          <a:solidFill>
            <a:srgbClr val="FFEE8D"/>
          </a:solidFill>
        </p:spPr>
        <p:txBody>
          <a:bodyPr lIns="190484" tIns="190484" rIns="190484" bIns="190484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17"/>
              </a:spcBef>
            </a:pPr>
            <a:r>
              <a:rPr lang="sv-SE" sz="617" noProof="0" dirty="0"/>
              <a:t>Titelsida</a:t>
            </a:r>
          </a:p>
          <a:p>
            <a:pPr>
              <a:spcBef>
                <a:spcPts val="617"/>
              </a:spcBef>
            </a:pPr>
            <a:r>
              <a:rPr lang="sv-SE" sz="617" noProof="0" dirty="0"/>
              <a:t>Du byter bakgrund genom att högerklicka på bakgrunden och välja </a:t>
            </a:r>
            <a:r>
              <a:rPr lang="sv-SE" sz="617" u="sng" noProof="0" dirty="0"/>
              <a:t>Formatera bakgrund</a:t>
            </a:r>
            <a:r>
              <a:rPr lang="sv-SE" sz="617" noProof="0" dirty="0"/>
              <a:t>.</a:t>
            </a:r>
          </a:p>
          <a:p>
            <a:pPr>
              <a:spcBef>
                <a:spcPts val="617"/>
              </a:spcBef>
            </a:pPr>
            <a:r>
              <a:rPr lang="sv-SE" sz="617" noProof="0" dirty="0"/>
              <a:t>Byt stil genom att sätta markören i stycket och använd </a:t>
            </a:r>
            <a:r>
              <a:rPr lang="sv-SE" sz="617" u="sng" noProof="0" dirty="0"/>
              <a:t>knapparna för ökat och minskat indrag</a:t>
            </a:r>
            <a:r>
              <a:rPr lang="sv-SE" sz="617" noProof="0" dirty="0"/>
              <a:t>.</a:t>
            </a:r>
          </a:p>
          <a:p>
            <a:pPr>
              <a:spcBef>
                <a:spcPts val="617"/>
              </a:spcBef>
            </a:pPr>
            <a:r>
              <a:rPr lang="sv-SE" sz="617" noProof="0" dirty="0"/>
              <a:t>Nivå 1: Titel</a:t>
            </a:r>
            <a:br>
              <a:rPr lang="sv-SE" sz="617" noProof="0" dirty="0"/>
            </a:br>
            <a:r>
              <a:rPr lang="sv-SE" sz="617" noProof="0" dirty="0"/>
              <a:t>Nivå 2: </a:t>
            </a:r>
            <a:r>
              <a:rPr lang="sv-SE" sz="617" noProof="0" dirty="0" err="1"/>
              <a:t>Förtitel</a:t>
            </a:r>
            <a:br>
              <a:rPr lang="sv-SE" sz="617" noProof="0" dirty="0"/>
            </a:br>
            <a:r>
              <a:rPr lang="sv-SE" sz="617" noProof="0" dirty="0"/>
              <a:t>Nivå 3-4: Eftertitlar</a:t>
            </a:r>
            <a:br>
              <a:rPr lang="sv-SE" sz="617" noProof="0" dirty="0"/>
            </a:br>
            <a:endParaRPr lang="sv-SE" sz="617" noProof="0" dirty="0"/>
          </a:p>
          <a:p>
            <a:pPr lvl="1">
              <a:spcBef>
                <a:spcPts val="617"/>
              </a:spcBef>
            </a:pPr>
            <a:r>
              <a:rPr lang="en-GB" sz="617" noProof="0" dirty="0"/>
              <a:t>Title Slide</a:t>
            </a:r>
          </a:p>
          <a:p>
            <a:pPr>
              <a:spcBef>
                <a:spcPts val="617"/>
              </a:spcBef>
            </a:pPr>
            <a:r>
              <a:rPr lang="en-GB" sz="617" noProof="0" dirty="0"/>
              <a:t>To change the background, right click on the background and select </a:t>
            </a:r>
            <a:r>
              <a:rPr lang="en-GB" sz="617" u="sng" noProof="0" dirty="0"/>
              <a:t>Format background</a:t>
            </a:r>
            <a:r>
              <a:rPr lang="en-GB" sz="617" noProof="0" dirty="0"/>
              <a:t>.</a:t>
            </a:r>
          </a:p>
          <a:p>
            <a:pPr>
              <a:spcBef>
                <a:spcPts val="617"/>
              </a:spcBef>
            </a:pPr>
            <a:r>
              <a:rPr lang="en-GB" sz="617" noProof="0" dirty="0"/>
              <a:t>To change the style, put the marker inside the paragraph and use the </a:t>
            </a:r>
            <a:r>
              <a:rPr lang="en-GB" sz="617" u="sng" noProof="0" dirty="0"/>
              <a:t>buttons for indents</a:t>
            </a:r>
            <a:r>
              <a:rPr lang="en-GB" sz="617" noProof="0" dirty="0"/>
              <a:t>.</a:t>
            </a:r>
          </a:p>
          <a:p>
            <a:pPr>
              <a:spcBef>
                <a:spcPts val="617"/>
              </a:spcBef>
            </a:pPr>
            <a:r>
              <a:rPr lang="en-GB" sz="617" noProof="0" dirty="0"/>
              <a:t>Level 1: Title</a:t>
            </a:r>
            <a:br>
              <a:rPr lang="en-GB" sz="617" noProof="0" dirty="0"/>
            </a:br>
            <a:r>
              <a:rPr lang="en-GB" sz="617" noProof="0" dirty="0"/>
              <a:t>Level 2: </a:t>
            </a:r>
            <a:r>
              <a:rPr lang="en-GB" sz="617" noProof="0" dirty="0" err="1"/>
              <a:t>Pretitle</a:t>
            </a:r>
            <a:br>
              <a:rPr lang="en-GB" sz="617" noProof="0" dirty="0"/>
            </a:br>
            <a:r>
              <a:rPr lang="en-GB" sz="617" noProof="0" dirty="0"/>
              <a:t>Level 3-4: Subtitles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E367AF10-D2BB-4B4B-8BB8-DCB628C779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7681" y="856783"/>
            <a:ext cx="6668638" cy="3429934"/>
          </a:xfrm>
        </p:spPr>
        <p:txBody>
          <a:bodyPr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173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411"/>
              </a:spcBef>
              <a:spcAft>
                <a:spcPts val="1587"/>
              </a:spcAft>
              <a:buNone/>
              <a:defRPr lang="sv-SE" sz="1411" kern="1200" cap="all" spc="88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90000"/>
              </a:lnSpc>
              <a:spcBef>
                <a:spcPts val="1411"/>
              </a:spcBef>
              <a:buNone/>
              <a:defRPr lang="sv-SE" sz="141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1411"/>
              </a:spcBef>
              <a:spcAft>
                <a:spcPts val="0"/>
              </a:spcAft>
              <a:buNone/>
              <a:defRPr lang="sv-SE" sz="970" kern="1200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0" indent="0">
              <a:lnSpc>
                <a:spcPct val="110000"/>
              </a:lnSpc>
              <a:spcBef>
                <a:spcPts val="1411"/>
              </a:spcBef>
              <a:spcAft>
                <a:spcPts val="0"/>
              </a:spcAft>
              <a:buNone/>
              <a:defRPr lang="sv-SE" sz="970" kern="1200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>
              <a:spcBef>
                <a:spcPts val="1411"/>
              </a:spcBef>
              <a:buNone/>
              <a:defRPr sz="970">
                <a:solidFill>
                  <a:schemeClr val="bg1"/>
                </a:solidFill>
                <a:latin typeface="Roboto Mono" pitchFamily="2" charset="0"/>
                <a:ea typeface="Roboto Mono" pitchFamily="2" charset="0"/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sv-SE" dirty="0"/>
              <a:t>Title 1</a:t>
            </a:r>
          </a:p>
          <a:p>
            <a:pPr lvl="1"/>
            <a:r>
              <a:rPr lang="sv-SE" dirty="0" err="1"/>
              <a:t>Pretitle</a:t>
            </a:r>
            <a:endParaRPr lang="sv-SE" dirty="0"/>
          </a:p>
          <a:p>
            <a:pPr lvl="2"/>
            <a:r>
              <a:rPr lang="sv-SE" dirty="0" err="1"/>
              <a:t>Subtitle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Subtitle</a:t>
            </a:r>
            <a:r>
              <a:rPr lang="sv-SE" dirty="0"/>
              <a:t> B</a:t>
            </a:r>
          </a:p>
        </p:txBody>
      </p:sp>
      <p:sp>
        <p:nvSpPr>
          <p:cNvPr id="6" name="RISE Logo">
            <a:extLst>
              <a:ext uri="{FF2B5EF4-FFF2-40B4-BE49-F238E27FC236}">
                <a16:creationId xmlns:a16="http://schemas.microsoft.com/office/drawing/2014/main" id="{FA3E12D6-3235-A941-9790-66E7174F6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5778" y="571454"/>
            <a:ext cx="666752" cy="857180"/>
          </a:xfrm>
          <a:blipFill>
            <a:blip r:embed="rId4"/>
            <a:stretch>
              <a:fillRect/>
            </a:stretch>
          </a:blipFill>
        </p:spPr>
        <p:txBody>
          <a:bodyPr lIns="108000"/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6020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3">
          <p15:clr>
            <a:srgbClr val="FBAE40"/>
          </p15:clr>
        </p15:guide>
        <p15:guide id="2" orient="horz" pos="408">
          <p15:clr>
            <a:srgbClr val="FBAE40"/>
          </p15:clr>
        </p15:guide>
        <p15:guide id="3" pos="884">
          <p15:clr>
            <a:srgbClr val="FBAE40"/>
          </p15:clr>
        </p15:guide>
        <p15:guide id="4" pos="564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+bild-lju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3957320" cy="5143500"/>
          </a:xfrm>
          <a:noFill/>
        </p:spPr>
        <p:txBody>
          <a:bodyPr lIns="76200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200" b="0">
                <a:solidFill>
                  <a:srgbClr val="DF235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1">
                <a:solidFill>
                  <a:srgbClr val="DF2351"/>
                </a:solidFill>
              </a:defRPr>
            </a:lvl2pPr>
            <a:lvl3pPr marL="0" indent="0">
              <a:spcBef>
                <a:spcPts val="1000"/>
              </a:spcBef>
              <a:buNone/>
              <a:defRPr sz="1800" b="1">
                <a:solidFill>
                  <a:srgbClr val="DF2351"/>
                </a:solidFill>
              </a:defRPr>
            </a:lvl3pPr>
            <a:lvl4pPr marL="0" indent="0">
              <a:spcBef>
                <a:spcPts val="1600"/>
              </a:spcBef>
              <a:buNone/>
              <a:defRPr sz="1400" b="0">
                <a:solidFill>
                  <a:srgbClr val="DF2351"/>
                </a:solidFill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rgbClr val="DF2351"/>
                </a:solidFill>
              </a:defRPr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499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153400" y="361949"/>
            <a:ext cx="685800" cy="881939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1872487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+bild-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3957320" cy="5143500"/>
          </a:xfrm>
          <a:noFill/>
        </p:spPr>
        <p:txBody>
          <a:bodyPr lIns="76200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200" b="0">
                <a:solidFill>
                  <a:srgbClr val="FFFFFF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1">
                <a:solidFill>
                  <a:srgbClr val="FFFFFF"/>
                </a:solidFill>
              </a:defRPr>
            </a:lvl2pPr>
            <a:lvl3pPr marL="0" indent="0">
              <a:spcBef>
                <a:spcPts val="1000"/>
              </a:spcBef>
              <a:buNone/>
              <a:defRPr sz="1800" b="1">
                <a:solidFill>
                  <a:srgbClr val="FFFFFF"/>
                </a:solidFill>
              </a:defRPr>
            </a:lvl3pPr>
            <a:lvl4pPr marL="0" indent="0">
              <a:spcBef>
                <a:spcPts val="1600"/>
              </a:spcBef>
              <a:buNone/>
              <a:defRPr sz="1400" b="0">
                <a:solidFill>
                  <a:srgbClr val="FFFFFF"/>
                </a:solidFill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499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153400" y="361949"/>
            <a:ext cx="685800" cy="881939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4661550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,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/>
              <a:t>Addera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jus,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/>
              <a:t>Addera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828800"/>
            <a:ext cx="3302000" cy="24765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>
              <a:spcBef>
                <a:spcPts val="1000"/>
              </a:spcBef>
              <a:defRPr sz="1400"/>
            </a:lvl2pPr>
            <a:lvl3pPr>
              <a:spcBef>
                <a:spcPts val="1000"/>
              </a:spcBef>
              <a:defRPr sz="1200"/>
            </a:lvl3pPr>
            <a:lvl4pPr>
              <a:spcBef>
                <a:spcPts val="1000"/>
              </a:spcBef>
              <a:defRPr sz="1200"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26000" y="1828800"/>
            <a:ext cx="3302000" cy="24765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>
              <a:spcBef>
                <a:spcPts val="1000"/>
              </a:spcBef>
              <a:defRPr sz="1400"/>
            </a:lvl2pPr>
            <a:lvl3pPr>
              <a:spcBef>
                <a:spcPts val="1000"/>
              </a:spcBef>
              <a:defRPr sz="1200"/>
            </a:lvl3pPr>
            <a:lvl4pPr>
              <a:spcBef>
                <a:spcPts val="1000"/>
              </a:spcBef>
              <a:defRPr sz="1200"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066948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, 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 dirty="0"/>
              <a:t>Addera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08238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762000"/>
            <a:ext cx="3048000" cy="1066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/>
              <a:t>Addera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000" y="2000250"/>
            <a:ext cx="3048000" cy="2305050"/>
          </a:xfrm>
        </p:spPr>
        <p:txBody>
          <a:bodyPr/>
          <a:lstStyle>
            <a:lvl1pPr>
              <a:spcBef>
                <a:spcPts val="800"/>
              </a:spcBef>
              <a:defRPr sz="1600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400"/>
            </a:lvl3pPr>
            <a:lvl4pPr>
              <a:spcBef>
                <a:spcPts val="800"/>
              </a:spcBef>
              <a:defRPr sz="1400"/>
            </a:lvl4pPr>
            <a:lvl5pPr>
              <a:spcBef>
                <a:spcPts val="800"/>
              </a:spcBef>
              <a:defRPr sz="1200"/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30642442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0" y="762000"/>
            <a:ext cx="3048000" cy="1066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/>
              <a:t>Addera rubrik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34000" y="2000250"/>
            <a:ext cx="3048000" cy="2305050"/>
          </a:xfrm>
        </p:spPr>
        <p:txBody>
          <a:bodyPr/>
          <a:lstStyle>
            <a:lvl1pPr>
              <a:spcBef>
                <a:spcPts val="800"/>
              </a:spcBef>
              <a:defRPr sz="1600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400"/>
            </a:lvl3pPr>
            <a:lvl4pPr>
              <a:spcBef>
                <a:spcPts val="800"/>
              </a:spcBef>
              <a:defRPr sz="1400"/>
            </a:lvl4pPr>
            <a:lvl5pPr>
              <a:spcBef>
                <a:spcPts val="800"/>
              </a:spcBef>
              <a:defRPr sz="1200"/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40548753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7112000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 dirty="0"/>
              <a:t>Addera rubrik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828800"/>
            <a:ext cx="7112000" cy="2476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0000"/>
                </a:solidFill>
                <a:latin typeface="Roboto Mono"/>
                <a:ea typeface="Roboto Mono" pitchFamily="2" charset="0"/>
                <a:cs typeface="Roboto Mono"/>
              </a:defRPr>
            </a:lvl1pPr>
          </a:lstStyle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0000"/>
                </a:solidFill>
                <a:latin typeface="Roboto Mono"/>
                <a:ea typeface="Roboto Mono" pitchFamily="2" charset="0"/>
                <a:cs typeface="Roboto Mono"/>
              </a:defRPr>
            </a:lvl1pPr>
          </a:lstStyle>
          <a:p>
            <a:r>
              <a:rPr lang="sv-SE" dirty="0"/>
              <a:t>RISE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rgbClr val="000000"/>
                </a:solidFill>
                <a:latin typeface="Roboto Mono"/>
                <a:ea typeface="Roboto Mono" pitchFamily="2" charset="0"/>
                <a:cs typeface="Roboto Mono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6" r:id="rId1"/>
    <p:sldLayoutId id="2147493477" r:id="rId2"/>
    <p:sldLayoutId id="2147493480" r:id="rId3"/>
    <p:sldLayoutId id="2147493479" r:id="rId4"/>
    <p:sldLayoutId id="2147493457" r:id="rId5"/>
    <p:sldLayoutId id="2147493486" r:id="rId6"/>
    <p:sldLayoutId id="2147493473" r:id="rId7"/>
    <p:sldLayoutId id="2147493468" r:id="rId8"/>
    <p:sldLayoutId id="2147493469" r:id="rId9"/>
    <p:sldLayoutId id="2147493481" r:id="rId10"/>
    <p:sldLayoutId id="2147493483" r:id="rId11"/>
    <p:sldLayoutId id="2147493472" r:id="rId12"/>
    <p:sldLayoutId id="2147493471" r:id="rId13"/>
    <p:sldLayoutId id="2147493459" r:id="rId14"/>
    <p:sldLayoutId id="2147493461" r:id="rId15"/>
    <p:sldLayoutId id="2147493482" r:id="rId16"/>
    <p:sldLayoutId id="2147493462" r:id="rId17"/>
    <p:sldLayoutId id="2147493475" r:id="rId18"/>
    <p:sldLayoutId id="2147493485" r:id="rId19"/>
    <p:sldLayoutId id="2147493488" r:id="rId20"/>
    <p:sldLayoutId id="2147493489" r:id="rId21"/>
  </p:sldLayoutIdLst>
  <p:transition spd="slow">
    <p:push dir="u"/>
  </p:transition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10000"/>
        </a:lnSpc>
        <a:spcBef>
          <a:spcPts val="16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10000"/>
        </a:lnSpc>
        <a:spcBef>
          <a:spcPts val="16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10000"/>
        </a:lnSpc>
        <a:spcBef>
          <a:spcPts val="16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10000"/>
        </a:lnSpc>
        <a:spcBef>
          <a:spcPts val="16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10000"/>
        </a:lnSpc>
        <a:spcBef>
          <a:spcPts val="16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microsoft.com/office/2007/relationships/media" Target="../media/media2.mp4"/><Relationship Id="rId21" Type="http://schemas.openxmlformats.org/officeDocument/2006/relationships/image" Target="../media/image38.png"/><Relationship Id="rId7" Type="http://schemas.microsoft.com/office/2007/relationships/media" Target="../media/media4.mp4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video" Target="../media/media1.mp4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8.png"/><Relationship Id="rId5" Type="http://schemas.microsoft.com/office/2007/relationships/media" Target="../media/media3.mp4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quares_R-mid">
            <a:extLst>
              <a:ext uri="{FF2B5EF4-FFF2-40B4-BE49-F238E27FC236}">
                <a16:creationId xmlns:a16="http://schemas.microsoft.com/office/drawing/2014/main" id="{2DD0BA26-CA61-F341-8CBA-7F44A4EF3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94" r="49992" b="1"/>
          <a:stretch/>
        </p:blipFill>
        <p:spPr>
          <a:xfrm>
            <a:off x="59660" y="2268175"/>
            <a:ext cx="4572311" cy="2875325"/>
          </a:xfrm>
          <a:prstGeom prst="rect">
            <a:avLst/>
          </a:prstGeom>
        </p:spPr>
      </p:pic>
      <p:pic>
        <p:nvPicPr>
          <p:cNvPr id="8" name="Squares_R-mid">
            <a:extLst>
              <a:ext uri="{FF2B5EF4-FFF2-40B4-BE49-F238E27FC236}">
                <a16:creationId xmlns:a16="http://schemas.microsoft.com/office/drawing/2014/main" id="{05A45387-2C1D-B500-1BC4-633EFAE16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94" r="49992" b="1"/>
          <a:stretch/>
        </p:blipFill>
        <p:spPr>
          <a:xfrm>
            <a:off x="4614264" y="-51008"/>
            <a:ext cx="4572311" cy="2875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990630-C85C-D9E6-41B0-C24E168AEF89}"/>
              </a:ext>
            </a:extLst>
          </p:cNvPr>
          <p:cNvSpPr txBox="1"/>
          <p:nvPr/>
        </p:nvSpPr>
        <p:spPr>
          <a:xfrm>
            <a:off x="239187" y="611333"/>
            <a:ext cx="4135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An FE implementation of coupled resin flow and preform in ABAQUS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47721-BE3F-BC74-F6E3-56851EE8A3CB}"/>
              </a:ext>
            </a:extLst>
          </p:cNvPr>
          <p:cNvSpPr txBox="1"/>
          <p:nvPr/>
        </p:nvSpPr>
        <p:spPr>
          <a:xfrm>
            <a:off x="4771645" y="3049733"/>
            <a:ext cx="413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2023-06-29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Mohammad Rouhi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808E41-6EB6-6449-A2C2-4111A9244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855" y="172383"/>
            <a:ext cx="707197" cy="877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6F6787-7F71-75D4-AE7E-55D98116FB8B}"/>
              </a:ext>
            </a:extLst>
          </p:cNvPr>
          <p:cNvSpPr txBox="1"/>
          <p:nvPr/>
        </p:nvSpPr>
        <p:spPr>
          <a:xfrm>
            <a:off x="5214778" y="4795604"/>
            <a:ext cx="3763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176043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12FA1-59E3-687A-5A40-850A301F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  <a:endParaRPr lang="sv-S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F0C0C-4BF6-4CE4-F496-D6BBFCC5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10</a:t>
            </a:fld>
            <a:endParaRPr lang="sv-SE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20CB4E-E67F-3F68-8340-37F6289B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64" y="1047967"/>
            <a:ext cx="8101261" cy="2480094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curing with a time-dependent resin viscosity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laminate wall construction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Speed up the simulation routine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graphical user interface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27633A1D-8EE7-BD40-CD6C-F45079FC8130}"/>
              </a:ext>
            </a:extLst>
          </p:cNvPr>
          <p:cNvSpPr txBox="1">
            <a:spLocks/>
          </p:cNvSpPr>
          <p:nvPr/>
        </p:nvSpPr>
        <p:spPr>
          <a:xfrm>
            <a:off x="741680" y="185001"/>
            <a:ext cx="7112000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138B31-79B1-8A18-66AE-290A64D4314A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161271971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2420067" y="800100"/>
            <a:ext cx="3421063" cy="3543300"/>
          </a:xfrm>
          <a:prstGeom prst="rect">
            <a:avLst/>
          </a:prstGeom>
        </p:spPr>
        <p:txBody>
          <a:bodyPr vert="horz" lIns="0" tIns="0" rIns="0" bIns="254000" numCol="1" spcCol="762000" rtlCol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/>
              <a:buNone/>
              <a:defRPr sz="1400" b="1" kern="1200">
                <a:solidFill>
                  <a:schemeClr val="tx1"/>
                </a:solidFill>
                <a:latin typeface="Roboto Mono"/>
                <a:ea typeface="+mn-ea"/>
                <a:cs typeface="Roboto Mono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Roboto Mono"/>
                <a:ea typeface="+mn-ea"/>
                <a:cs typeface="Roboto Mono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Roboto Mono"/>
                <a:ea typeface="+mn-ea"/>
                <a:cs typeface="Roboto Mono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Roboto Mono"/>
                <a:ea typeface="+mn-ea"/>
                <a:cs typeface="Roboto Mono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  <a:defRPr sz="600" kern="1200">
                <a:solidFill>
                  <a:schemeClr val="tx1"/>
                </a:solidFill>
                <a:latin typeface="Roboto Mono"/>
                <a:ea typeface="+mn-ea"/>
                <a:cs typeface="Roboto Mon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Mohammad Rouhi</a:t>
            </a:r>
          </a:p>
          <a:p>
            <a:pPr lvl="1" algn="ctr"/>
            <a:r>
              <a:rPr lang="en-US" dirty="0"/>
              <a:t>Mohammad.rouhi@ri.se</a:t>
            </a:r>
          </a:p>
          <a:p>
            <a:pPr lvl="1" algn="ctr"/>
            <a:r>
              <a:rPr lang="en-US" dirty="0"/>
              <a:t>+46 10 228 49 68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B71B0-70CD-CB40-AE5B-F84BC06FB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000"/>
          <a:stretch/>
        </p:blipFill>
        <p:spPr>
          <a:xfrm>
            <a:off x="0" y="3086100"/>
            <a:ext cx="9144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8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9E46A-7D59-CEEE-FDB1-47C10C7E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  <a:endParaRPr lang="sv-S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839B2-DA49-2C0F-5DDF-0985478B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2</a:t>
            </a:fld>
            <a:endParaRPr lang="sv-SE" noProof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AB33C69-407A-B8CD-B609-3DA9B0DD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185001"/>
            <a:ext cx="7112000" cy="8572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D4677FE5-9943-D17B-E851-E5C61B0F3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9" y="1179173"/>
            <a:ext cx="4458901" cy="37250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2D Framework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Framework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Post-processing capabilities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Prospect </a:t>
            </a:r>
          </a:p>
        </p:txBody>
      </p:sp>
      <p:pic>
        <p:nvPicPr>
          <p:cNvPr id="9" name="Picture 8" descr="A person in a black jacket&#10;&#10;Description automatically generated">
            <a:extLst>
              <a:ext uri="{FF2B5EF4-FFF2-40B4-BE49-F238E27FC236}">
                <a16:creationId xmlns:a16="http://schemas.microsoft.com/office/drawing/2014/main" id="{6C06E0E1-ED41-A553-971B-2FA3F35EE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460" y="963410"/>
            <a:ext cx="1395661" cy="1395661"/>
          </a:xfrm>
          <a:prstGeom prst="rect">
            <a:avLst/>
          </a:prstGeom>
        </p:spPr>
      </p:pic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353B7200-312D-8E79-C73E-BC7E293DE16F}"/>
              </a:ext>
            </a:extLst>
          </p:cNvPr>
          <p:cNvSpPr txBox="1">
            <a:spLocks/>
          </p:cNvSpPr>
          <p:nvPr/>
        </p:nvSpPr>
        <p:spPr>
          <a:xfrm>
            <a:off x="5303522" y="2436712"/>
            <a:ext cx="3581400" cy="857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lnSpc>
                <a:spcPct val="110000"/>
              </a:lnSpc>
              <a:spcBef>
                <a:spcPts val="1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10000"/>
              </a:lnSpc>
              <a:spcBef>
                <a:spcPts val="16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10000"/>
              </a:lnSpc>
              <a:spcBef>
                <a:spcPts val="16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10000"/>
              </a:lnSpc>
              <a:spcBef>
                <a:spcPts val="16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10000"/>
              </a:lnSpc>
              <a:spcBef>
                <a:spcPts val="16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Researcher at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 Research Institutes of Sweden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E37D5-0868-A2DD-98D9-AEBCCA4C92D4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19193387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5F9AE-0097-9241-028D-976DEA12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  <a:endParaRPr lang="sv-S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E4B6A-702D-366A-52CC-CD455579E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3</a:t>
            </a:fld>
            <a:endParaRPr lang="sv-SE" noProof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23591E-2A20-31C4-30EF-B8F055C42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9" y="1042251"/>
            <a:ext cx="8101261" cy="34066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Swedish industry no process simulation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budget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time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Inefficient commercial softwares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Expensive licenses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etc….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question comes: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Can’t we do with the current simulation tools we have?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491DFAB9-2F67-15BC-7F57-6EED6122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185001"/>
            <a:ext cx="7112000" cy="8572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99E7D-0635-3D6F-C1EB-112E894E166B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302545657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60D272-563F-AB89-46A5-02D30849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  <a:endParaRPr lang="sv-S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5D18E-56B2-73B3-97B4-5BADA8353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4</a:t>
            </a:fld>
            <a:endParaRPr lang="sv-SE" noProof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C55D692A-FEE2-8B10-0B60-AE7358E6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185001"/>
            <a:ext cx="7112000" cy="8572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2D Framework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77D9FFA-0457-3AAD-7143-2B680E82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02" y="102392"/>
            <a:ext cx="2801141" cy="24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8708B0-7945-A769-4348-BD72E304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2" y="2599243"/>
            <a:ext cx="2991289" cy="227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58ADB6-B5BC-86EA-3166-C7480F98B5EF}"/>
              </a:ext>
            </a:extLst>
          </p:cNvPr>
          <p:cNvSpPr/>
          <p:nvPr/>
        </p:nvSpPr>
        <p:spPr>
          <a:xfrm>
            <a:off x="566420" y="1230252"/>
            <a:ext cx="4942840" cy="2975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Larsson R,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Rouhi M 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Wysocki M, 'Free surface flow and preform deformation in composites manufacturing based on porous media theory', European Journal of Mechanics - A/Solids, Volume 31, Issue 1, January-February 2012, Pages 1-12.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Rouhi M 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Wysocki M, Larsson R, 'Modeling of coupled dual-scale flow-deformation processes in composites manufacturing', Composites Part A: Applied Science and Manufacturing, Volume 46, March 2013, Pages 108-116.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Rouhi M 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Wysocki M; Larsson R, Experimental assessment of coupled dual-scale flow-deformation processes in composites manufacturing. Journal of Composites Part A: Applied Science and Manufacturing, Volume 46, 2015, 215–223.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Rouhi M 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Wysocki M, Larsson R, 'Holistic modeling of composites manufacturing using poromechanics', Advanced Manufacturing: Polymer &amp; Composites Science, Volume 2, Issue1, 2016, </a:t>
            </a:r>
            <a:r>
              <a:rPr lang="sv-S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pages 1-13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4E1D1-6B71-7871-D5AC-3560B26D5D84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41859931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568578-F2F7-5343-F816-EE3C0F31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  <a:endParaRPr lang="sv-S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C2228-5CE4-624B-503A-22D6FB6F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5</a:t>
            </a:fld>
            <a:endParaRPr lang="sv-SE" noProof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5768517-58B8-18C6-4536-3B6090951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54" y="1025794"/>
            <a:ext cx="3380035" cy="618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EB4D1FBB-3385-A269-F7CE-893E3111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185001"/>
            <a:ext cx="7112000" cy="8572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2D Framework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4AE79FD-47EF-BECA-1B50-66F7ACB8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54" y="1713045"/>
            <a:ext cx="2108199" cy="355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A56E724E-79A9-D2F8-E283-2DD218FF7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98" y="1264339"/>
            <a:ext cx="2696776" cy="20850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assumptions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Micro-constituents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Governing equations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Constitutive equations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procedure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front tracking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94DBAEB-4CCF-8AAF-61E8-AABFF90D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24" y="2168069"/>
            <a:ext cx="3190076" cy="588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681505C-02FE-B16A-1D62-88850DB94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1725" y="2168068"/>
            <a:ext cx="1049367" cy="277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2A3DD8D-F20A-F3A9-728E-3B8FBF4D4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5709" y="2485020"/>
            <a:ext cx="1054934" cy="272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C25F3B6-0CCE-B41A-3BD5-F0B8FD76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734530"/>
            <a:ext cx="1163439" cy="312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F23F5A3-7D73-D830-6534-6D2139B33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93" y="998852"/>
            <a:ext cx="1187873" cy="34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E412BB7-64AA-C39F-0250-68279381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93" y="1360484"/>
            <a:ext cx="1173004" cy="283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041DE9C-567D-0228-856D-3C5598E9F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2704"/>
            <a:ext cx="2108199" cy="1247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F2A8ABD-F178-ACD4-5DBA-BB7FEAD9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58" y="2972704"/>
            <a:ext cx="2795833" cy="1247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8869EE-B3BD-5366-5622-C1B506DCF1F2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311809065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5F9AE-0097-9241-028D-976DEA12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 dirty="0"/>
              <a:t>RISE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E4B6A-702D-366A-52CC-CD455579E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6</a:t>
            </a:fld>
            <a:endParaRPr lang="sv-SE" noProof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23591E-2A20-31C4-30EF-B8F055C42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9" y="1042251"/>
            <a:ext cx="2767261" cy="11142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 Selection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 Application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491DFAB9-2F67-15BC-7F57-6EED6122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185001"/>
            <a:ext cx="7112000" cy="8572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Framework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B40F4-60B6-38E7-2E28-0A07946AE957}"/>
              </a:ext>
            </a:extLst>
          </p:cNvPr>
          <p:cNvSpPr txBox="1"/>
          <p:nvPr/>
        </p:nvSpPr>
        <p:spPr>
          <a:xfrm>
            <a:off x="3986461" y="652943"/>
            <a:ext cx="4572000" cy="18928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171450">
              <a:spcAft>
                <a:spcPts val="180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stress state</a:t>
            </a:r>
          </a:p>
          <a:p>
            <a:pPr indent="-171450">
              <a:spcAft>
                <a:spcPts val="180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Coupling effects</a:t>
            </a:r>
          </a:p>
          <a:p>
            <a:pPr indent="-171450">
              <a:spcAft>
                <a:spcPts val="180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Laminate wall constructions be possible</a:t>
            </a:r>
          </a:p>
          <a:p>
            <a:pPr indent="-171450">
              <a:spcAft>
                <a:spcPts val="180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Thickness Flow Modeling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1AC0EC1-F9A9-858A-6721-76319A689200}"/>
              </a:ext>
            </a:extLst>
          </p:cNvPr>
          <p:cNvSpPr txBox="1">
            <a:spLocks/>
          </p:cNvSpPr>
          <p:nvPr/>
        </p:nvSpPr>
        <p:spPr bwMode="black">
          <a:xfrm>
            <a:off x="4922420" y="4334135"/>
            <a:ext cx="3060516" cy="5380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Solid Shell Elements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8FF51E5-87A4-557E-C142-0F1C70D88747}"/>
              </a:ext>
            </a:extLst>
          </p:cNvPr>
          <p:cNvSpPr txBox="1">
            <a:spLocks/>
          </p:cNvSpPr>
          <p:nvPr/>
        </p:nvSpPr>
        <p:spPr bwMode="black">
          <a:xfrm>
            <a:off x="571955" y="3094444"/>
            <a:ext cx="2736304" cy="5760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Displacement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DOFs per node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sz="1400" baseline="0" dirty="0"/>
              <a:t>1</a:t>
            </a:r>
            <a:r>
              <a:rPr lang="en-US" sz="1400" dirty="0"/>
              <a:t> Pressure DOF per corner nodes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98D191-9D32-AA6B-F154-72C9E62E327E}"/>
              </a:ext>
            </a:extLst>
          </p:cNvPr>
          <p:cNvSpPr/>
          <p:nvPr/>
        </p:nvSpPr>
        <p:spPr>
          <a:xfrm>
            <a:off x="467544" y="2619274"/>
            <a:ext cx="2768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800"/>
              </a:spcAft>
              <a:buNone/>
              <a:defRPr/>
            </a:pPr>
            <a:r>
              <a:rPr lang="en-US" sz="1600" dirty="0"/>
              <a:t>20-node Solid Shell Element</a:t>
            </a:r>
          </a:p>
        </p:txBody>
      </p:sp>
      <p:pic>
        <p:nvPicPr>
          <p:cNvPr id="16" name="Picture 2" descr="E:\Folder\Admin\Conferences\2016\FPCM - Kyoto\Abstract 2\Presentation\Figures\SS20.PNG">
            <a:extLst>
              <a:ext uri="{FF2B5EF4-FFF2-40B4-BE49-F238E27FC236}">
                <a16:creationId xmlns:a16="http://schemas.microsoft.com/office/drawing/2014/main" id="{81A1B69A-D771-95AA-8D1F-9F3564F8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46372"/>
            <a:ext cx="1720271" cy="1656183"/>
          </a:xfrm>
          <a:prstGeom prst="rect">
            <a:avLst/>
          </a:prstGeom>
          <a:noFill/>
        </p:spPr>
      </p:pic>
      <p:pic>
        <p:nvPicPr>
          <p:cNvPr id="17" name="Picture 3" descr="E:\Folder\Admin\Conferences\2016\FPCM - Kyoto\Abstract 2\Presentation\Figures\SS20-3x3x3.PNG">
            <a:extLst>
              <a:ext uri="{FF2B5EF4-FFF2-40B4-BE49-F238E27FC236}">
                <a16:creationId xmlns:a16="http://schemas.microsoft.com/office/drawing/2014/main" id="{AB939F75-8591-C4AD-906F-E25AD135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746372"/>
            <a:ext cx="1656184" cy="1608977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6CB421-C01E-FB84-5570-81595F4ABE02}"/>
              </a:ext>
            </a:extLst>
          </p:cNvPr>
          <p:cNvSpPr/>
          <p:nvPr/>
        </p:nvSpPr>
        <p:spPr>
          <a:xfrm>
            <a:off x="467544" y="3699395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000"/>
            <a:r>
              <a:rPr lang="en-US" sz="1400" dirty="0"/>
              <a:t>Quadratic Shape Functions for Displacement</a:t>
            </a:r>
          </a:p>
          <a:p>
            <a:pPr indent="-180000"/>
            <a:r>
              <a:rPr lang="en-US" sz="1400" dirty="0"/>
              <a:t>Linear Shape Functions for Pressure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70407C-4B5A-0C0C-9D9F-F387F5ED2109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125009062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12FA1-59E3-687A-5A40-850A301F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  <a:endParaRPr lang="sv-S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F0C0C-4BF6-4CE4-F496-D6BBFCC5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7</a:t>
            </a:fld>
            <a:endParaRPr lang="sv-SE" noProof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27633A1D-8EE7-BD40-CD6C-F45079FC8130}"/>
              </a:ext>
            </a:extLst>
          </p:cNvPr>
          <p:cNvSpPr txBox="1">
            <a:spLocks/>
          </p:cNvSpPr>
          <p:nvPr/>
        </p:nvSpPr>
        <p:spPr>
          <a:xfrm>
            <a:off x="741680" y="185001"/>
            <a:ext cx="7112000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450B315-DD54-7F2A-3E1D-F666E48B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680" y="893047"/>
            <a:ext cx="5488632" cy="8071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983C79B-F14E-6E1E-6742-8F2188F4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680" y="1770067"/>
            <a:ext cx="5488632" cy="19577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EEB651-7A17-D6C0-E73F-CFD27AB8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680" y="3834468"/>
            <a:ext cx="5488632" cy="7952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CC09F-D14C-3D7C-0A1B-BB8B3C0330F4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3132052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ACC4259-215A-41DF-C016-444EE3388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4401" y="3523545"/>
            <a:ext cx="2522675" cy="7565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827A9-8A02-3663-61ED-2753A8010E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4401" y="2690680"/>
            <a:ext cx="2522675" cy="758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A6B87F-3D8B-315A-AE7D-444F826EF1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936" y="2694131"/>
            <a:ext cx="2513128" cy="7685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12FA1-59E3-687A-5A40-850A301F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  <a:endParaRPr lang="sv-S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F0C0C-4BF6-4CE4-F496-D6BBFCC5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8</a:t>
            </a:fld>
            <a:endParaRPr lang="sv-SE" noProof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27633A1D-8EE7-BD40-CD6C-F45079FC8130}"/>
              </a:ext>
            </a:extLst>
          </p:cNvPr>
          <p:cNvSpPr txBox="1">
            <a:spLocks/>
          </p:cNvSpPr>
          <p:nvPr/>
        </p:nvSpPr>
        <p:spPr>
          <a:xfrm>
            <a:off x="741680" y="185001"/>
            <a:ext cx="7112000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- Saturation degree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138B31-79B1-8A18-66AE-290A64D4314A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DC7314-07B4-EB67-E637-893F4DF154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6679" y="286808"/>
            <a:ext cx="1048921" cy="1610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B301E4-87EA-D498-F934-C10947F1BB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1391" y="3059637"/>
            <a:ext cx="328358" cy="324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EBB262-B8C1-DD6F-44F1-575EE8CC93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0634" y="3069925"/>
            <a:ext cx="328358" cy="324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8" name="Video 37">
            <a:hlinkClick r:id="" action="ppaction://media"/>
            <a:extLst>
              <a:ext uri="{FF2B5EF4-FFF2-40B4-BE49-F238E27FC236}">
                <a16:creationId xmlns:a16="http://schemas.microsoft.com/office/drawing/2014/main" id="{32032D08-DF17-BDC6-3BF1-7398D6A6F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6936" y="1193091"/>
            <a:ext cx="2513128" cy="1407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79820338-0E24-64A6-7E9B-F0B0AF1C24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75895" y="1193091"/>
            <a:ext cx="2513128" cy="14193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C3A62-ECC3-7137-8F8A-34BB6E6A11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5895" y="2690680"/>
            <a:ext cx="2522675" cy="764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29488-2BFB-22CB-9925-C3D9A3D0D1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0159" y="3069926"/>
            <a:ext cx="328358" cy="324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14EE-4E10-923C-8001-45039B8967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5895" y="3523546"/>
            <a:ext cx="2522675" cy="7565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A11DFF-7579-1CBF-F5F6-2A82953C56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0159" y="3899569"/>
            <a:ext cx="328358" cy="324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7EBA81-7987-42F2-A47E-50D01C943D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6937" y="3523546"/>
            <a:ext cx="2525137" cy="7565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4E0245-3085-48FA-3872-AAFEA35903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1391" y="3891780"/>
            <a:ext cx="328358" cy="324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861E71-B677-D988-2CED-CCF6514D59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0634" y="3888801"/>
            <a:ext cx="328358" cy="324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5" name="Screen Recording 34">
            <a:hlinkClick r:id="" action="ppaction://media"/>
            <a:extLst>
              <a:ext uri="{FF2B5EF4-FFF2-40B4-BE49-F238E27FC236}">
                <a16:creationId xmlns:a16="http://schemas.microsoft.com/office/drawing/2014/main" id="{E7F78BF2-241F-A5A3-2F3B-C164A306B58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19650" y="1193092"/>
            <a:ext cx="2513128" cy="14193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6" name="Screen Recording 35">
            <a:hlinkClick r:id="" action="ppaction://media"/>
            <a:extLst>
              <a:ext uri="{FF2B5EF4-FFF2-40B4-BE49-F238E27FC236}">
                <a16:creationId xmlns:a16="http://schemas.microsoft.com/office/drawing/2014/main" id="{480EE160-E200-340F-1AF2-85A15479D34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965500" y="652345"/>
            <a:ext cx="1776359" cy="10032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2643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6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4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12FA1-59E3-687A-5A40-850A301F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noProof="0"/>
              <a:t>RISE</a:t>
            </a:r>
            <a:endParaRPr lang="sv-SE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F0C0C-4BF6-4CE4-F496-D6BBFCC5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9</a:t>
            </a:fld>
            <a:endParaRPr lang="sv-SE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20CB4E-E67F-3F68-8340-37F6289BF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64" y="1047966"/>
            <a:ext cx="8101261" cy="335470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Permeability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forces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Saturation degree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distribution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profile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27633A1D-8EE7-BD40-CD6C-F45079FC8130}"/>
              </a:ext>
            </a:extLst>
          </p:cNvPr>
          <p:cNvSpPr txBox="1">
            <a:spLocks/>
          </p:cNvSpPr>
          <p:nvPr/>
        </p:nvSpPr>
        <p:spPr>
          <a:xfrm>
            <a:off x="741680" y="185001"/>
            <a:ext cx="7112000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- Post processing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959B52-D687-6587-BC83-FED8DFEB7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855" y="1562884"/>
            <a:ext cx="6105525" cy="1104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8282C0-C1E5-6023-A059-1E1BF6C7E261}"/>
              </a:ext>
            </a:extLst>
          </p:cNvPr>
          <p:cNvSpPr txBox="1"/>
          <p:nvPr/>
        </p:nvSpPr>
        <p:spPr>
          <a:xfrm>
            <a:off x="2799749" y="4773381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FPCM15, June 2023, Purdue University, Indiana, USA</a:t>
            </a:r>
          </a:p>
        </p:txBody>
      </p:sp>
    </p:spTree>
    <p:extLst>
      <p:ext uri="{BB962C8B-B14F-4D97-AF65-F5344CB8AC3E}">
        <p14:creationId xmlns:p14="http://schemas.microsoft.com/office/powerpoint/2010/main" val="29947659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ISE">
  <a:themeElements>
    <a:clrScheme name="RIS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8B94"/>
      </a:accent1>
      <a:accent2>
        <a:srgbClr val="DF2351"/>
      </a:accent2>
      <a:accent3>
        <a:srgbClr val="FFE200"/>
      </a:accent3>
      <a:accent4>
        <a:srgbClr val="E6F2EC"/>
      </a:accent4>
      <a:accent5>
        <a:srgbClr val="FBE2D8"/>
      </a:accent5>
      <a:accent6>
        <a:srgbClr val="FFF5D4"/>
      </a:accent6>
      <a:hlink>
        <a:srgbClr val="000000"/>
      </a:hlink>
      <a:folHlink>
        <a:srgbClr val="000000"/>
      </a:folHlink>
    </a:clrScheme>
    <a:fontScheme name="RISE">
      <a:majorFont>
        <a:latin typeface="Code Pro Bold L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Lato Regula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6E899AEC74F249A788AC1015E45A8C" ma:contentTypeVersion="6" ma:contentTypeDescription="Create a new document." ma:contentTypeScope="" ma:versionID="afe1719bea1f8d6f258c872f1cb1a4fe">
  <xsd:schema xmlns:xsd="http://www.w3.org/2001/XMLSchema" xmlns:xs="http://www.w3.org/2001/XMLSchema" xmlns:p="http://schemas.microsoft.com/office/2006/metadata/properties" xmlns:ns2="7a5d89a6-d7c0-45fc-b4e1-01b8f2b9ed6a" targetNamespace="http://schemas.microsoft.com/office/2006/metadata/properties" ma:root="true" ma:fieldsID="6887b0f40df2dece519e192847474ee6" ns2:_="">
    <xsd:import namespace="7a5d89a6-d7c0-45fc-b4e1-01b8f2b9ed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d89a6-d7c0-45fc-b4e1-01b8f2b9ed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5206c5d6-0d13-4ffb-b999-6f9fa48df4d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BFB386-B7AA-4760-A50C-F11952EAF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5d89a6-d7c0-45fc-b4e1-01b8f2b9ed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17374</TotalTime>
  <Words>483</Words>
  <Application>Microsoft Office PowerPoint</Application>
  <PresentationFormat>On-screen Show (16:9)</PresentationFormat>
  <Paragraphs>96</Paragraphs>
  <Slides>11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Code Pro Bold LC</vt:lpstr>
      <vt:lpstr>Lato Regular</vt:lpstr>
      <vt:lpstr>Roboto Mono</vt:lpstr>
      <vt:lpstr>Times New Roman</vt:lpstr>
      <vt:lpstr>Wingdings</vt:lpstr>
      <vt:lpstr>RISE</vt:lpstr>
      <vt:lpstr>PowerPoint Presentation</vt:lpstr>
      <vt:lpstr>Content</vt:lpstr>
      <vt:lpstr>Motivation</vt:lpstr>
      <vt:lpstr>Established 2D Framework</vt:lpstr>
      <vt:lpstr>Established 2D Framework</vt:lpstr>
      <vt:lpstr>3D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Cecilia Mattsson</dc:creator>
  <cp:lastModifiedBy>Mohammad Rouhi</cp:lastModifiedBy>
  <cp:revision>653</cp:revision>
  <cp:lastPrinted>2020-09-06T19:13:43Z</cp:lastPrinted>
  <dcterms:created xsi:type="dcterms:W3CDTF">2020-09-01T09:32:51Z</dcterms:created>
  <dcterms:modified xsi:type="dcterms:W3CDTF">2024-10-07T09:51:03Z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0x010100B46E899AEC74F249A788AC1015E45A8C</vt:lpwstr>
  </property>
  <property fmtid="{D5CDD505-2E9C-101B-9397-08002B2CF9AE}" pid="3" name="MSIP_Label_680afd86-dcf7-4483-b9eb-5af1dcd104e1_Enabled">
    <vt:lpwstr>true</vt:lpwstr>
  </property>
  <property fmtid="{D5CDD505-2E9C-101B-9397-08002B2CF9AE}" pid="4" name="MSIP_Label_680afd86-dcf7-4483-b9eb-5af1dcd104e1_SetDate">
    <vt:lpwstr>2023-12-18T09:50:55Z</vt:lpwstr>
  </property>
  <property fmtid="{D5CDD505-2E9C-101B-9397-08002B2CF9AE}" pid="5" name="MSIP_Label_680afd86-dcf7-4483-b9eb-5af1dcd104e1_Method">
    <vt:lpwstr>Standard</vt:lpwstr>
  </property>
  <property fmtid="{D5CDD505-2E9C-101B-9397-08002B2CF9AE}" pid="6" name="MSIP_Label_680afd86-dcf7-4483-b9eb-5af1dcd104e1_Name">
    <vt:lpwstr>K2 Intern</vt:lpwstr>
  </property>
  <property fmtid="{D5CDD505-2E9C-101B-9397-08002B2CF9AE}" pid="7" name="MSIP_Label_680afd86-dcf7-4483-b9eb-5af1dcd104e1_SiteId">
    <vt:lpwstr>5a9809cf-0bcb-413a-838a-09ecc40cc9e8</vt:lpwstr>
  </property>
  <property fmtid="{D5CDD505-2E9C-101B-9397-08002B2CF9AE}" pid="8" name="MSIP_Label_680afd86-dcf7-4483-b9eb-5af1dcd104e1_ActionId">
    <vt:lpwstr>556ce1ab-75ce-488c-a3d9-873b90de9745</vt:lpwstr>
  </property>
  <property fmtid="{D5CDD505-2E9C-101B-9397-08002B2CF9AE}" pid="9" name="MSIP_Label_680afd86-dcf7-4483-b9eb-5af1dcd104e1_ContentBits">
    <vt:lpwstr>0</vt:lpwstr>
  </property>
</Properties>
</file>